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" charset="1" panose="00000500000000000000"/>
      <p:regular r:id="rId15"/>
    </p:embeddedFont>
    <p:embeddedFont>
      <p:font typeface="Poppins Semi-Bold" charset="1" panose="000007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6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9448" y="8792040"/>
            <a:ext cx="2745038" cy="466260"/>
            <a:chOff x="0" y="0"/>
            <a:chExt cx="722973" cy="122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2973" cy="122801"/>
            </a:xfrm>
            <a:custGeom>
              <a:avLst/>
              <a:gdLst/>
              <a:ahLst/>
              <a:cxnLst/>
              <a:rect r="r" b="b" t="t" l="l"/>
              <a:pathLst>
                <a:path h="122801" w="722973">
                  <a:moveTo>
                    <a:pt x="61400" y="0"/>
                  </a:moveTo>
                  <a:lnTo>
                    <a:pt x="661572" y="0"/>
                  </a:lnTo>
                  <a:cubicBezTo>
                    <a:pt x="695483" y="0"/>
                    <a:pt x="722973" y="27490"/>
                    <a:pt x="722973" y="61400"/>
                  </a:cubicBezTo>
                  <a:lnTo>
                    <a:pt x="722973" y="61400"/>
                  </a:lnTo>
                  <a:cubicBezTo>
                    <a:pt x="722973" y="77685"/>
                    <a:pt x="716504" y="93302"/>
                    <a:pt x="704989" y="104817"/>
                  </a:cubicBezTo>
                  <a:cubicBezTo>
                    <a:pt x="693474" y="116332"/>
                    <a:pt x="677857" y="122801"/>
                    <a:pt x="661572" y="122801"/>
                  </a:cubicBezTo>
                  <a:lnTo>
                    <a:pt x="61400" y="122801"/>
                  </a:lnTo>
                  <a:cubicBezTo>
                    <a:pt x="27490" y="122801"/>
                    <a:pt x="0" y="95311"/>
                    <a:pt x="0" y="61400"/>
                  </a:cubicBezTo>
                  <a:lnTo>
                    <a:pt x="0" y="61400"/>
                  </a:lnTo>
                  <a:cubicBezTo>
                    <a:pt x="0" y="27490"/>
                    <a:pt x="27490" y="0"/>
                    <a:pt x="61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2973" cy="16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>
                  <a:solidFill>
                    <a:srgbClr val="030649"/>
                  </a:solidFill>
                  <a:latin typeface="Poppins"/>
                  <a:ea typeface="Poppins"/>
                  <a:cs typeface="Poppins"/>
                  <a:sym typeface="Poppins"/>
                </a:rPr>
                <a:t>Date: 02.06.2024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0807" y="649928"/>
            <a:ext cx="8679487" cy="4700629"/>
            <a:chOff x="0" y="0"/>
            <a:chExt cx="115427253" cy="625129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427249" cy="62512990"/>
            </a:xfrm>
            <a:custGeom>
              <a:avLst/>
              <a:gdLst/>
              <a:ahLst/>
              <a:cxnLst/>
              <a:rect r="r" b="b" t="t" l="l"/>
              <a:pathLst>
                <a:path h="62512990" w="115427249">
                  <a:moveTo>
                    <a:pt x="21407" y="0"/>
                  </a:moveTo>
                  <a:lnTo>
                    <a:pt x="115405843" y="0"/>
                  </a:lnTo>
                  <a:cubicBezTo>
                    <a:pt x="115411523" y="0"/>
                    <a:pt x="115416967" y="2255"/>
                    <a:pt x="115420973" y="6270"/>
                  </a:cubicBezTo>
                  <a:cubicBezTo>
                    <a:pt x="115424992" y="10285"/>
                    <a:pt x="115427249" y="15730"/>
                    <a:pt x="115427249" y="21407"/>
                  </a:cubicBezTo>
                  <a:lnTo>
                    <a:pt x="115427249" y="62491584"/>
                  </a:lnTo>
                  <a:cubicBezTo>
                    <a:pt x="115427249" y="62497258"/>
                    <a:pt x="115424992" y="62502703"/>
                    <a:pt x="115420973" y="62506721"/>
                  </a:cubicBezTo>
                  <a:cubicBezTo>
                    <a:pt x="115416967" y="62510733"/>
                    <a:pt x="115411523" y="62512990"/>
                    <a:pt x="115405843" y="62512990"/>
                  </a:cubicBezTo>
                  <a:lnTo>
                    <a:pt x="21407" y="62512990"/>
                  </a:lnTo>
                  <a:cubicBezTo>
                    <a:pt x="15730" y="62512990"/>
                    <a:pt x="10285" y="62510733"/>
                    <a:pt x="6270" y="62506721"/>
                  </a:cubicBezTo>
                  <a:cubicBezTo>
                    <a:pt x="2255" y="62502703"/>
                    <a:pt x="0" y="62497258"/>
                    <a:pt x="0" y="62491584"/>
                  </a:cubicBezTo>
                  <a:lnTo>
                    <a:pt x="0" y="21407"/>
                  </a:lnTo>
                  <a:cubicBezTo>
                    <a:pt x="0" y="15730"/>
                    <a:pt x="2255" y="10285"/>
                    <a:pt x="6270" y="6270"/>
                  </a:cubicBezTo>
                  <a:cubicBezTo>
                    <a:pt x="10285" y="2255"/>
                    <a:pt x="15730" y="0"/>
                    <a:pt x="2140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4595" r="-5016" b="-1459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79435" y="3822209"/>
            <a:ext cx="9478964" cy="947896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2E7FE">
                    <a:alpha val="100000"/>
                  </a:srgbClr>
                </a:gs>
                <a:gs pos="100000">
                  <a:srgbClr val="8D87F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65612" y="177509"/>
            <a:ext cx="3644700" cy="36447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2E7FE">
                    <a:alpha val="100000"/>
                  </a:srgbClr>
                </a:gs>
                <a:gs pos="100000">
                  <a:srgbClr val="8D87F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218916" y="2224055"/>
            <a:ext cx="1172379" cy="117237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2E7FE">
                    <a:alpha val="100000"/>
                  </a:srgbClr>
                </a:gs>
                <a:gs pos="100000">
                  <a:srgbClr val="8D87F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70807" y="5720334"/>
            <a:ext cx="7973193" cy="353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 b="true">
                <a:solidFill>
                  <a:srgbClr val="FEFEF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CaffeBar </a:t>
            </a:r>
          </a:p>
          <a:p>
            <a:pPr algn="l">
              <a:lnSpc>
                <a:spcPts val="9072"/>
              </a:lnSpc>
            </a:pPr>
            <a:r>
              <a:rPr lang="en-US" sz="8400" b="true">
                <a:solidFill>
                  <a:srgbClr val="FEFEF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Database</a:t>
            </a:r>
          </a:p>
          <a:p>
            <a:pPr algn="l">
              <a:lnSpc>
                <a:spcPts val="9072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09448" y="5531532"/>
            <a:ext cx="5460787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Presented by: Valon Sopa Student of Computer Science</a:t>
            </a:r>
          </a:p>
        </p:txBody>
      </p:sp>
      <p:sp>
        <p:nvSpPr>
          <p:cNvPr name="TextBox 27" id="27"/>
          <p:cNvSpPr txBox="true"/>
          <p:nvPr/>
        </p:nvSpPr>
        <p:spPr>
          <a:xfrm rot="-5400000">
            <a:off x="-1045356" y="6750134"/>
            <a:ext cx="3015816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UNIVERSITETI NENE TERESA - SHKUP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0807" y="8231423"/>
            <a:ext cx="7272224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>
                <a:solidFill>
                  <a:srgbClr val="FEFEFE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Çdo sistem fillon me një ide. Ky është vetëm fillimi.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10297" y="1584858"/>
            <a:ext cx="10132443" cy="6865902"/>
          </a:xfrm>
          <a:custGeom>
            <a:avLst/>
            <a:gdLst/>
            <a:ahLst/>
            <a:cxnLst/>
            <a:rect r="r" b="b" t="t" l="l"/>
            <a:pathLst>
              <a:path h="6865902" w="10132443">
                <a:moveTo>
                  <a:pt x="0" y="0"/>
                </a:moveTo>
                <a:lnTo>
                  <a:pt x="10132443" y="0"/>
                </a:lnTo>
                <a:lnTo>
                  <a:pt x="10132443" y="6865902"/>
                </a:lnTo>
                <a:lnTo>
                  <a:pt x="0" y="686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4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127702" y="1944612"/>
            <a:ext cx="5992421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Reth Projektit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27702" y="3031085"/>
            <a:ext cx="5992421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 b="true">
                <a:solidFill>
                  <a:srgbClr val="8D87F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Qëllimet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27702" y="5138069"/>
            <a:ext cx="5992421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 b="true">
                <a:solidFill>
                  <a:srgbClr val="8D87F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Cfar përfshin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27702" y="3445286"/>
            <a:ext cx="5992421" cy="137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Ky projekt ka për qëllim të menaxhojë shitjet, produktet, punëtorët, oraret, të ardhurat ditore dhe shpenzimet e një Caffe Bar përmes një databaze relacione.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27702" y="5552270"/>
            <a:ext cx="5992421" cy="240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Sistemi përfshin tabela të lidhura dhe logjikë biznesi përmes procedurave dhe triggers.</a:t>
            </a:r>
          </a:p>
          <a:p>
            <a:pPr algn="l">
              <a:lnSpc>
                <a:spcPts val="2771"/>
              </a:lnSpc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Sikur se edhe nje Windows Form App e cila eshte e konektuar me DB e cila permban CRUD operations per te berre me te leht insertimin,fshirjen,perditsimin edhe leximin e te dhenave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-1024494" y="6834521"/>
            <a:ext cx="3015816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E0E0A"/>
                </a:solidFill>
                <a:latin typeface="Poppins"/>
                <a:ea typeface="Poppins"/>
                <a:cs typeface="Poppins"/>
                <a:sym typeface="Poppins"/>
              </a:rPr>
              <a:t>UNIVERSITETI NENE TERESA - SHKUP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6057" y="2589197"/>
            <a:ext cx="14375886" cy="7422551"/>
            <a:chOff x="0" y="0"/>
            <a:chExt cx="117829363" cy="60837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29360" cy="60837601"/>
            </a:xfrm>
            <a:custGeom>
              <a:avLst/>
              <a:gdLst/>
              <a:ahLst/>
              <a:cxnLst/>
              <a:rect r="r" b="b" t="t" l="l"/>
              <a:pathLst>
                <a:path h="60837601" w="117829360">
                  <a:moveTo>
                    <a:pt x="12925" y="0"/>
                  </a:moveTo>
                  <a:lnTo>
                    <a:pt x="117816437" y="0"/>
                  </a:lnTo>
                  <a:cubicBezTo>
                    <a:pt x="117823568" y="0"/>
                    <a:pt x="117829360" y="5787"/>
                    <a:pt x="117829360" y="12925"/>
                  </a:cubicBezTo>
                  <a:lnTo>
                    <a:pt x="117829360" y="60824678"/>
                  </a:lnTo>
                  <a:cubicBezTo>
                    <a:pt x="117829360" y="60828107"/>
                    <a:pt x="117827996" y="60831394"/>
                    <a:pt x="117825577" y="60833819"/>
                  </a:cubicBezTo>
                  <a:cubicBezTo>
                    <a:pt x="117823146" y="60836237"/>
                    <a:pt x="117819860" y="60837601"/>
                    <a:pt x="117816437" y="60837601"/>
                  </a:cubicBezTo>
                  <a:lnTo>
                    <a:pt x="12925" y="60837601"/>
                  </a:lnTo>
                  <a:cubicBezTo>
                    <a:pt x="5787" y="60837601"/>
                    <a:pt x="0" y="60831816"/>
                    <a:pt x="0" y="60824678"/>
                  </a:cubicBezTo>
                  <a:lnTo>
                    <a:pt x="0" y="12925"/>
                  </a:lnTo>
                  <a:cubicBezTo>
                    <a:pt x="0" y="5787"/>
                    <a:pt x="5787" y="0"/>
                    <a:pt x="12925" y="0"/>
                  </a:cubicBezTo>
                  <a:close/>
                </a:path>
              </a:pathLst>
            </a:custGeom>
            <a:blipFill>
              <a:blip r:embed="rId2"/>
              <a:stretch>
                <a:fillRect l="-1247" t="0" r="-124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10237" y="1386172"/>
            <a:ext cx="6148996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8D87F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ER-Diagrami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26998" y="1319497"/>
            <a:ext cx="11943311" cy="343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482" indent="-213741" lvl="1">
              <a:lnSpc>
                <a:spcPts val="2771"/>
              </a:lnSpc>
              <a:buAutoNum type="arabicPeriod" startAt="1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puntoret ↔ p_oraret</a:t>
            </a:r>
          </a:p>
          <a:p>
            <a:pPr algn="l" marL="427482" indent="-213741" lvl="1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Një punëtor mund të ketë shumë orare → 1:N</a:t>
            </a:r>
          </a:p>
          <a:p>
            <a:pPr algn="l" marL="427482" indent="-213741" lvl="1">
              <a:lnSpc>
                <a:spcPts val="2771"/>
              </a:lnSpc>
              <a:buAutoNum type="arabicPeriod" startAt="1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puntoret ↔ shitjet</a:t>
            </a:r>
          </a:p>
          <a:p>
            <a:pPr algn="l" marL="427482" indent="-213741" lvl="1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Një punëtor mund të bëjë shumë shitje → 1:N</a:t>
            </a:r>
          </a:p>
          <a:p>
            <a:pPr algn="l" marL="427482" indent="-213741" lvl="1">
              <a:lnSpc>
                <a:spcPts val="2771"/>
              </a:lnSpc>
              <a:buAutoNum type="arabicPeriod" startAt="1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shitjet ↔ shitje_artikuj</a:t>
            </a:r>
          </a:p>
          <a:p>
            <a:pPr algn="l" marL="427482" indent="-213741" lvl="1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Një shitje përmban disa artikuj → 1:N</a:t>
            </a:r>
          </a:p>
          <a:p>
            <a:pPr algn="l" marL="427482" indent="-213741" lvl="1">
              <a:lnSpc>
                <a:spcPts val="2771"/>
              </a:lnSpc>
              <a:buAutoNum type="arabicPeriod" startAt="1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produkte ↔ shitje_artikuj</a:t>
            </a:r>
          </a:p>
          <a:p>
            <a:pPr algn="l" marL="427482" indent="-213741" lvl="1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Një produkt mund të jetë pjesë e shumë shitjeve → 1:N</a:t>
            </a:r>
          </a:p>
          <a:p>
            <a:pPr algn="l" marL="427482" indent="-213741" lvl="1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ardhurat_ditore është e lidhur indirekt me shitjet në bazë të datës.</a:t>
            </a:r>
          </a:p>
          <a:p>
            <a:pPr algn="l" marL="427482" indent="-213741" lvl="1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hargjimet nuk ka lidhje direkte por përfaqëson koston ditore të biznesit.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024494" y="6750134"/>
            <a:ext cx="3015816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E0E0A"/>
                </a:solidFill>
                <a:latin typeface="Poppins"/>
                <a:ea typeface="Poppins"/>
                <a:cs typeface="Poppins"/>
                <a:sym typeface="Poppins"/>
              </a:rPr>
              <a:t>UNIVERSITETI NENE TERESA - SHKUP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4158" y="2468039"/>
            <a:ext cx="8147428" cy="5350922"/>
            <a:chOff x="0" y="0"/>
            <a:chExt cx="177611571" cy="116648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611571" cy="116648557"/>
            </a:xfrm>
            <a:custGeom>
              <a:avLst/>
              <a:gdLst/>
              <a:ahLst/>
              <a:cxnLst/>
              <a:rect r="r" b="b" t="t" l="l"/>
              <a:pathLst>
                <a:path h="116648557" w="177611571">
                  <a:moveTo>
                    <a:pt x="22805" y="0"/>
                  </a:moveTo>
                  <a:lnTo>
                    <a:pt x="177588763" y="0"/>
                  </a:lnTo>
                  <a:cubicBezTo>
                    <a:pt x="177594816" y="0"/>
                    <a:pt x="177600620" y="2403"/>
                    <a:pt x="177604886" y="6680"/>
                  </a:cubicBezTo>
                  <a:cubicBezTo>
                    <a:pt x="177609165" y="10956"/>
                    <a:pt x="177611571" y="16757"/>
                    <a:pt x="177611571" y="22805"/>
                  </a:cubicBezTo>
                  <a:lnTo>
                    <a:pt x="177611571" y="116625750"/>
                  </a:lnTo>
                  <a:cubicBezTo>
                    <a:pt x="177611571" y="116638350"/>
                    <a:pt x="177601364" y="116648557"/>
                    <a:pt x="177588763" y="116648557"/>
                  </a:cubicBezTo>
                  <a:lnTo>
                    <a:pt x="22805" y="116648557"/>
                  </a:lnTo>
                  <a:cubicBezTo>
                    <a:pt x="16757" y="116648557"/>
                    <a:pt x="10956" y="116646151"/>
                    <a:pt x="6680" y="116641873"/>
                  </a:cubicBezTo>
                  <a:cubicBezTo>
                    <a:pt x="2403" y="116637606"/>
                    <a:pt x="0" y="116631802"/>
                    <a:pt x="0" y="116625750"/>
                  </a:cubicBezTo>
                  <a:lnTo>
                    <a:pt x="0" y="22805"/>
                  </a:lnTo>
                  <a:cubicBezTo>
                    <a:pt x="0" y="16757"/>
                    <a:pt x="2403" y="10956"/>
                    <a:pt x="6680" y="6680"/>
                  </a:cubicBezTo>
                  <a:cubicBezTo>
                    <a:pt x="10956" y="2403"/>
                    <a:pt x="16757" y="0"/>
                    <a:pt x="2280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6" r="0" b="-56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144000" y="2477564"/>
            <a:ext cx="8645135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Pasqyrimi i ER-Diagramit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1611" y="3767085"/>
            <a:ext cx="9356144" cy="393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PUNTORËT(id, emri, contact_info, data_punsimit)</a:t>
            </a:r>
          </a:p>
          <a:p>
            <a:pPr algn="l">
              <a:lnSpc>
                <a:spcPts val="2212"/>
              </a:lnSpc>
            </a:pPr>
          </a:p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P_ORARET(id, puntoret_id, data_ndrimit, fillimi_ndrimit, mbarimi_ndrimit, zgjatja_ndrimit)</a:t>
            </a:r>
          </a:p>
          <a:p>
            <a:pPr algn="l">
              <a:lnSpc>
                <a:spcPts val="2212"/>
              </a:lnSpc>
            </a:pPr>
          </a:p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PRODUKTET(id, emri, kategoria, cmimi_njesi)</a:t>
            </a:r>
          </a:p>
          <a:p>
            <a:pPr algn="l">
              <a:lnSpc>
                <a:spcPts val="2212"/>
              </a:lnSpc>
            </a:pPr>
          </a:p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SHITJET(id, datakoha_shitjes, cmimi_total, puntoret_id)</a:t>
            </a:r>
          </a:p>
          <a:p>
            <a:pPr algn="l">
              <a:lnSpc>
                <a:spcPts val="2212"/>
              </a:lnSpc>
            </a:pPr>
          </a:p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SHITJE_ARTIKUJ(id, shitjet_id, produkte_id, sasia, cmimi_njesi, cmimi_total)</a:t>
            </a:r>
          </a:p>
          <a:p>
            <a:pPr algn="l">
              <a:lnSpc>
                <a:spcPts val="2212"/>
              </a:lnSpc>
            </a:pPr>
          </a:p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ARDHURAT_DITORE(id, data_ardhurat, ardhurat_total)</a:t>
            </a:r>
          </a:p>
          <a:p>
            <a:pPr algn="l">
              <a:lnSpc>
                <a:spcPts val="2212"/>
              </a:lnSpc>
            </a:pPr>
          </a:p>
          <a:p>
            <a:pPr algn="l">
              <a:lnSpc>
                <a:spcPts val="2212"/>
              </a:lnSpc>
            </a:pPr>
            <a:r>
              <a:rPr lang="en-US" sz="1580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HARGJIMET(id, data_hargjimeve, kategoria, pershkrimi, sasia)</a:t>
            </a:r>
          </a:p>
          <a:p>
            <a:pPr algn="l">
              <a:lnSpc>
                <a:spcPts val="277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-1024494" y="6750134"/>
            <a:ext cx="3015816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E0E0A"/>
                </a:solidFill>
                <a:latin typeface="Poppins"/>
                <a:ea typeface="Poppins"/>
                <a:cs typeface="Poppins"/>
                <a:sym typeface="Poppins"/>
              </a:rPr>
              <a:t>UNIVERSITETI NENE TERESA - SHKUP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98373"/>
            <a:ext cx="7313861" cy="97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8"/>
              </a:lnSpc>
            </a:pPr>
            <a:r>
              <a:rPr lang="en-US" sz="4600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Procedurat e Ruajtura </a:t>
            </a:r>
          </a:p>
          <a:p>
            <a:pPr algn="l">
              <a:lnSpc>
                <a:spcPts val="2484"/>
              </a:lnSpc>
            </a:pPr>
            <a:r>
              <a:rPr lang="en-US" sz="2300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(Stored Procedures) dhe Triggeri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92387"/>
            <a:ext cx="7061035" cy="693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85" indent="-213892" lvl="1">
              <a:lnSpc>
                <a:spcPts val="2773"/>
              </a:lnSpc>
              <a:buFont typeface="Arial"/>
              <a:buChar char="•"/>
            </a:pPr>
            <a:r>
              <a:rPr lang="en-US" sz="1981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TotaliShitjevePerPunetor: numri dhe totali i shitjeve për një punëtor.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351767" y="4972354"/>
            <a:ext cx="12780703" cy="127807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2E7FE">
                    <a:alpha val="100000"/>
                  </a:srgbClr>
                </a:gs>
                <a:gs pos="100000">
                  <a:srgbClr val="8D87F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58532" y="-3322482"/>
            <a:ext cx="4914232" cy="491423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2E7FE">
                    <a:alpha val="100000"/>
                  </a:srgbClr>
                </a:gs>
                <a:gs pos="100000">
                  <a:srgbClr val="8D87F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172763" y="1059164"/>
            <a:ext cx="1580745" cy="15807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2E7FE">
                    <a:alpha val="100000"/>
                  </a:srgbClr>
                </a:gs>
                <a:gs pos="100000">
                  <a:srgbClr val="8D87F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613748" y="1792387"/>
            <a:ext cx="6153348" cy="34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85" indent="-213892" lvl="1">
              <a:lnSpc>
                <a:spcPts val="2773"/>
              </a:lnSpc>
              <a:buFont typeface="Arial"/>
              <a:buChar char="•"/>
            </a:pPr>
            <a:r>
              <a:rPr lang="en-US" sz="1981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ShtoPunetor: Shton një punëtor të ri.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285288"/>
            <a:ext cx="7585048" cy="34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85" indent="-213892" lvl="1">
              <a:lnSpc>
                <a:spcPts val="2773"/>
              </a:lnSpc>
              <a:buFont typeface="Arial"/>
              <a:buChar char="•"/>
            </a:pPr>
            <a:r>
              <a:rPr lang="en-US" sz="1981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ShfaqShitjetDitore: Tregon shitjet për një datë të caktuar.</a:t>
            </a:r>
          </a:p>
        </p:txBody>
      </p:sp>
      <p:sp>
        <p:nvSpPr>
          <p:cNvPr name="TextBox 24" id="24"/>
          <p:cNvSpPr txBox="true"/>
          <p:nvPr/>
        </p:nvSpPr>
        <p:spPr>
          <a:xfrm rot="-5400000">
            <a:off x="-1024494" y="6750134"/>
            <a:ext cx="3015816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E0E0A"/>
                </a:solidFill>
                <a:latin typeface="Poppins"/>
                <a:ea typeface="Poppins"/>
                <a:cs typeface="Poppins"/>
                <a:sym typeface="Poppins"/>
              </a:rPr>
              <a:t>UNIVERSITETI NENE TERESA - SHKUP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1262" y="2437870"/>
            <a:ext cx="4806946" cy="382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GO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CREATE PROCEDURE </a:t>
            </a: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TotaliShitjevePerPunetor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@punetoriID VARCHAR(10)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BEGIN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SELECT 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puntoret_id,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COUNT(*) AS numri_shitjeve,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    SUM(cmimi_total) AS totali_shitjeve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FROM shitjet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WHERE puntoret_id = @punetoriID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GROUP BY puntoret_id;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END;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EXEC TotaliShitjevePerPunetor @punetoriID = '123';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1262" y="6669417"/>
            <a:ext cx="4806946" cy="334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CREATE PROCEDURE ShfaqShitjetDitore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@data DATE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BEGIN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SELECT id, datakoha_shitjes, cmimi_total, puntoret_id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FROM shitjet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WHERE CAST(datakoha_shitjes AS DATE) = @data;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END;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EXEC ShfaqShitjetDitore @data = '2024-05-21';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GO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36770" y="2214490"/>
            <a:ext cx="4806946" cy="334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GO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CREATE PROCEDURE </a:t>
            </a: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ShtoPunetor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@id VARCHAR(10),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@emri VARCHAR(20),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@contact_info VARCHAR(150),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@data_punsimit DATE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BEGIN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INSERT INTO puntoret (id, emri, contact_info, data_punsimit)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VALUES (@id, @emri, @contact_info, @data_punsimit);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END;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5633159"/>
            <a:ext cx="4806946" cy="167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EXEC </a:t>
            </a: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ShtoPunetor 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@id = '456',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@emri = 'Majlinda Axhiu',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@contact_info = 'Majlina.axhiu@unt.edu.mk',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@data_punsimit = '2025-06-02';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END;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87173" y="7398852"/>
            <a:ext cx="6153348" cy="34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85" indent="-213892" lvl="1">
              <a:lnSpc>
                <a:spcPts val="2773"/>
              </a:lnSpc>
              <a:buFont typeface="Arial"/>
              <a:buChar char="•"/>
            </a:pPr>
            <a:r>
              <a:rPr lang="en-US" sz="1981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Triggeri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6949" y="7741012"/>
            <a:ext cx="4806946" cy="23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CREATE TRIGGER trg_CmimiTotal</a:t>
            </a: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ShitjeArtikull</a:t>
            </a:r>
          </a:p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ON shitje_artikuj</a:t>
            </a:r>
          </a:p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AFTER INSERT</a:t>
            </a:r>
          </a:p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</a:p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BEGIN</a:t>
            </a:r>
          </a:p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UPDATE sa</a:t>
            </a:r>
          </a:p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SET sa.cmimi_total = sa.sasia * sa.cmimi_njesi</a:t>
            </a:r>
          </a:p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FROM shitje_artikuj sa</a:t>
            </a:r>
          </a:p>
          <a:p>
            <a:pPr algn="l">
              <a:lnSpc>
                <a:spcPts val="1933"/>
              </a:lnSpc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  INNER JOIN inserted i ON sa.id = i.id;</a:t>
            </a:r>
          </a:p>
          <a:p>
            <a:pPr algn="l" marL="298246" indent="-149123" lvl="1">
              <a:lnSpc>
                <a:spcPts val="1933"/>
              </a:lnSpc>
              <a:buFont typeface="Arial"/>
              <a:buChar char="•"/>
            </a:pPr>
            <a:r>
              <a:rPr lang="en-US" sz="1381">
                <a:solidFill>
                  <a:srgbClr val="FF3131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END;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56477" y="1030523"/>
            <a:ext cx="3893966" cy="8537847"/>
            <a:chOff x="0" y="0"/>
            <a:chExt cx="812800" cy="1782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782132"/>
            </a:xfrm>
            <a:custGeom>
              <a:avLst/>
              <a:gdLst/>
              <a:ahLst/>
              <a:cxnLst/>
              <a:rect r="r" b="b" t="t" l="l"/>
              <a:pathLst>
                <a:path h="1782132" w="812800">
                  <a:moveTo>
                    <a:pt x="45728" y="0"/>
                  </a:moveTo>
                  <a:lnTo>
                    <a:pt x="767072" y="0"/>
                  </a:lnTo>
                  <a:cubicBezTo>
                    <a:pt x="792327" y="0"/>
                    <a:pt x="812800" y="20473"/>
                    <a:pt x="812800" y="45728"/>
                  </a:cubicBezTo>
                  <a:lnTo>
                    <a:pt x="812800" y="1736404"/>
                  </a:lnTo>
                  <a:cubicBezTo>
                    <a:pt x="812800" y="1761659"/>
                    <a:pt x="792327" y="1782132"/>
                    <a:pt x="767072" y="1782132"/>
                  </a:cubicBezTo>
                  <a:lnTo>
                    <a:pt x="45728" y="1782132"/>
                  </a:lnTo>
                  <a:cubicBezTo>
                    <a:pt x="20473" y="1782132"/>
                    <a:pt x="0" y="1761659"/>
                    <a:pt x="0" y="1736404"/>
                  </a:cubicBezTo>
                  <a:lnTo>
                    <a:pt x="0" y="45728"/>
                  </a:lnTo>
                  <a:cubicBezTo>
                    <a:pt x="0" y="20473"/>
                    <a:pt x="20473" y="0"/>
                    <a:pt x="4572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03" r="0" b="-50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783223" y="5308972"/>
            <a:ext cx="7218899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CaffeBar - APP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83223" y="6321670"/>
            <a:ext cx="7634947" cy="137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482" indent="-213741" lvl="1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Ky projekt është një aplikacion desktop i ndërtuar me Windows Forms (C# .NET) i cili lehtëson menaxhimin e një Caffe Bar përmes ndërfaqes grafike dhe lidhjes me një databazë SQL Server.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83223" y="7940172"/>
            <a:ext cx="7634947" cy="172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482" indent="-213741" lvl="1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Qëllimi t</a:t>
            </a: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ë</a:t>
            </a:r>
            <a:r>
              <a:rPr lang="en-US" sz="1979">
                <a:solidFill>
                  <a:srgbClr val="484848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krijohet një sistem funksional dhe i thjeshtë për përdorim që mundëson menaxhimin e punëtorëve, produkteve, shitjeve, dhe orareve të punës në mënyrë efikase.</a:t>
            </a:r>
          </a:p>
          <a:p>
            <a:pPr algn="l">
              <a:lnSpc>
                <a:spcPts val="277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-5400000">
            <a:off x="-1024494" y="6750134"/>
            <a:ext cx="3015816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E0E0A"/>
                </a:solidFill>
                <a:latin typeface="Poppins"/>
                <a:ea typeface="Poppins"/>
                <a:cs typeface="Poppins"/>
                <a:sym typeface="Poppins"/>
              </a:rPr>
              <a:t>UNIVERSITETI NENE TERESA - SHKUP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H="true">
            <a:off x="-646533" y="1483915"/>
            <a:ext cx="18934538" cy="0"/>
          </a:xfrm>
          <a:prstGeom prst="line">
            <a:avLst/>
          </a:prstGeom>
          <a:ln cap="flat" w="38100">
            <a:solidFill>
              <a:srgbClr val="0306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5877880" y="1131150"/>
            <a:ext cx="724579" cy="72457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31149" y="1131150"/>
            <a:ext cx="724579" cy="72457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780004" y="1131150"/>
            <a:ext cx="724579" cy="72457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99185" y="1131150"/>
            <a:ext cx="724579" cy="72457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064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135260" y="4765761"/>
            <a:ext cx="4124040" cy="2423890"/>
          </a:xfrm>
          <a:custGeom>
            <a:avLst/>
            <a:gdLst/>
            <a:ahLst/>
            <a:cxnLst/>
            <a:rect r="r" b="b" t="t" l="l"/>
            <a:pathLst>
              <a:path h="2423890" w="4124040">
                <a:moveTo>
                  <a:pt x="0" y="0"/>
                </a:moveTo>
                <a:lnTo>
                  <a:pt x="4124040" y="0"/>
                </a:lnTo>
                <a:lnTo>
                  <a:pt x="4124040" y="2423889"/>
                </a:lnTo>
                <a:lnTo>
                  <a:pt x="0" y="242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44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67988" y="3879741"/>
            <a:ext cx="2539826" cy="4182136"/>
          </a:xfrm>
          <a:custGeom>
            <a:avLst/>
            <a:gdLst/>
            <a:ahLst/>
            <a:cxnLst/>
            <a:rect r="r" b="b" t="t" l="l"/>
            <a:pathLst>
              <a:path h="4182136" w="2539826">
                <a:moveTo>
                  <a:pt x="0" y="0"/>
                </a:moveTo>
                <a:lnTo>
                  <a:pt x="2539826" y="0"/>
                </a:lnTo>
                <a:lnTo>
                  <a:pt x="2539826" y="4182136"/>
                </a:lnTo>
                <a:lnTo>
                  <a:pt x="0" y="418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85" r="-4765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354466" y="4765761"/>
            <a:ext cx="4481940" cy="2439685"/>
          </a:xfrm>
          <a:custGeom>
            <a:avLst/>
            <a:gdLst/>
            <a:ahLst/>
            <a:cxnLst/>
            <a:rect r="r" b="b" t="t" l="l"/>
            <a:pathLst>
              <a:path h="2439685" w="4481940">
                <a:moveTo>
                  <a:pt x="0" y="0"/>
                </a:moveTo>
                <a:lnTo>
                  <a:pt x="4481940" y="0"/>
                </a:lnTo>
                <a:lnTo>
                  <a:pt x="4481940" y="2439685"/>
                </a:lnTo>
                <a:lnTo>
                  <a:pt x="0" y="2439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20" r="-892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462033" y="3653761"/>
            <a:ext cx="2253092" cy="4408116"/>
          </a:xfrm>
          <a:custGeom>
            <a:avLst/>
            <a:gdLst/>
            <a:ahLst/>
            <a:cxnLst/>
            <a:rect r="r" b="b" t="t" l="l"/>
            <a:pathLst>
              <a:path h="4408116" w="2253092">
                <a:moveTo>
                  <a:pt x="0" y="0"/>
                </a:moveTo>
                <a:lnTo>
                  <a:pt x="2253092" y="0"/>
                </a:lnTo>
                <a:lnTo>
                  <a:pt x="2253092" y="4408116"/>
                </a:lnTo>
                <a:lnTo>
                  <a:pt x="0" y="4408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72" r="0" b="-5111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812324" y="162029"/>
            <a:ext cx="6663352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CRUD -Operations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72037" y="2020558"/>
            <a:ext cx="1519792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Create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877880" y="2020558"/>
            <a:ext cx="793643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Read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72102" y="2020558"/>
            <a:ext cx="1338255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Update</a:t>
            </a:r>
          </a:p>
        </p:txBody>
      </p:sp>
      <p:sp>
        <p:nvSpPr>
          <p:cNvPr name="TextBox 32" id="32"/>
          <p:cNvSpPr txBox="true"/>
          <p:nvPr/>
        </p:nvSpPr>
        <p:spPr>
          <a:xfrm rot="-5400000">
            <a:off x="-1024494" y="6750134"/>
            <a:ext cx="3015816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0E0E0A"/>
                </a:solidFill>
                <a:latin typeface="Poppins"/>
                <a:ea typeface="Poppins"/>
                <a:cs typeface="Poppins"/>
                <a:sym typeface="Poppins"/>
              </a:rPr>
              <a:t>UNIVERSITETI NENE TERESA - SHKUP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632011" y="2020558"/>
            <a:ext cx="1020565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 b="true">
                <a:solidFill>
                  <a:srgbClr val="03064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Delete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6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87076" y="1028700"/>
            <a:ext cx="7272224" cy="5355320"/>
            <a:chOff x="0" y="0"/>
            <a:chExt cx="99609491" cy="73353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609492" cy="73353172"/>
            </a:xfrm>
            <a:custGeom>
              <a:avLst/>
              <a:gdLst/>
              <a:ahLst/>
              <a:cxnLst/>
              <a:rect r="r" b="b" t="t" l="l"/>
              <a:pathLst>
                <a:path h="73353172" w="99609492">
                  <a:moveTo>
                    <a:pt x="53229" y="0"/>
                  </a:moveTo>
                  <a:lnTo>
                    <a:pt x="99556261" y="0"/>
                  </a:lnTo>
                  <a:cubicBezTo>
                    <a:pt x="99585661" y="0"/>
                    <a:pt x="99609492" y="23832"/>
                    <a:pt x="99609492" y="53229"/>
                  </a:cubicBezTo>
                  <a:lnTo>
                    <a:pt x="99609492" y="73299941"/>
                  </a:lnTo>
                  <a:cubicBezTo>
                    <a:pt x="99609492" y="73329341"/>
                    <a:pt x="99585661" y="73353172"/>
                    <a:pt x="99556261" y="73353172"/>
                  </a:cubicBezTo>
                  <a:lnTo>
                    <a:pt x="53229" y="73353172"/>
                  </a:lnTo>
                  <a:cubicBezTo>
                    <a:pt x="23832" y="73353172"/>
                    <a:pt x="0" y="73329341"/>
                    <a:pt x="0" y="73299941"/>
                  </a:cubicBezTo>
                  <a:lnTo>
                    <a:pt x="0" y="53229"/>
                  </a:lnTo>
                  <a:cubicBezTo>
                    <a:pt x="0" y="23832"/>
                    <a:pt x="23832" y="0"/>
                    <a:pt x="53229" y="0"/>
                  </a:cubicBezTo>
                  <a:close/>
                </a:path>
              </a:pathLst>
            </a:custGeom>
            <a:blipFill>
              <a:blip r:embed="rId2"/>
              <a:stretch>
                <a:fillRect l="-5161" t="0" r="-516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406" y="193848"/>
            <a:ext cx="10018222" cy="9903862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9668644" y="8130457"/>
            <a:ext cx="2745038" cy="466260"/>
            <a:chOff x="0" y="0"/>
            <a:chExt cx="722973" cy="1228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2973" cy="122801"/>
            </a:xfrm>
            <a:custGeom>
              <a:avLst/>
              <a:gdLst/>
              <a:ahLst/>
              <a:cxnLst/>
              <a:rect r="r" b="b" t="t" l="l"/>
              <a:pathLst>
                <a:path h="122801" w="722973">
                  <a:moveTo>
                    <a:pt x="61400" y="0"/>
                  </a:moveTo>
                  <a:lnTo>
                    <a:pt x="661572" y="0"/>
                  </a:lnTo>
                  <a:cubicBezTo>
                    <a:pt x="695483" y="0"/>
                    <a:pt x="722973" y="27490"/>
                    <a:pt x="722973" y="61400"/>
                  </a:cubicBezTo>
                  <a:lnTo>
                    <a:pt x="722973" y="61400"/>
                  </a:lnTo>
                  <a:cubicBezTo>
                    <a:pt x="722973" y="77685"/>
                    <a:pt x="716504" y="93302"/>
                    <a:pt x="704989" y="104817"/>
                  </a:cubicBezTo>
                  <a:cubicBezTo>
                    <a:pt x="693474" y="116332"/>
                    <a:pt x="677857" y="122801"/>
                    <a:pt x="661572" y="122801"/>
                  </a:cubicBezTo>
                  <a:lnTo>
                    <a:pt x="61400" y="122801"/>
                  </a:lnTo>
                  <a:cubicBezTo>
                    <a:pt x="27490" y="122801"/>
                    <a:pt x="0" y="95311"/>
                    <a:pt x="0" y="61400"/>
                  </a:cubicBezTo>
                  <a:lnTo>
                    <a:pt x="0" y="61400"/>
                  </a:lnTo>
                  <a:cubicBezTo>
                    <a:pt x="0" y="27490"/>
                    <a:pt x="27490" y="0"/>
                    <a:pt x="61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22973" cy="16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8"/>
                </a:lnSpc>
              </a:pPr>
              <a:r>
                <a:rPr lang="en-US" sz="1220">
                  <a:solidFill>
                    <a:srgbClr val="030649"/>
                  </a:solidFill>
                  <a:latin typeface="Poppins"/>
                  <a:ea typeface="Poppins"/>
                  <a:cs typeface="Poppins"/>
                  <a:sym typeface="Poppins"/>
                </a:rPr>
                <a:t>Date: 02.06.2024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533057" y="7019652"/>
            <a:ext cx="12854498" cy="625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b="true">
                <a:solidFill>
                  <a:srgbClr val="FEFEF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💡 Faleminderit për vëmendjen!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68644" y="7695458"/>
            <a:ext cx="7272224" cy="2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8"/>
              </a:lnSpc>
            </a:pPr>
            <a:r>
              <a:rPr lang="en-US" sz="1979">
                <a:solidFill>
                  <a:srgbClr val="FEFEFE">
                    <a:alpha val="6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Çdo sistem fillon me një ide. Ky është vetëm fillimi.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-1024494" y="6834521"/>
            <a:ext cx="3015816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UNIVERSITETI NENE TERESA - SHKUP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7076" y="6674532"/>
            <a:ext cx="5460787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EFEFE"/>
                </a:solidFill>
                <a:latin typeface="Poppins"/>
                <a:ea typeface="Poppins"/>
                <a:cs typeface="Poppins"/>
                <a:sym typeface="Poppins"/>
              </a:rPr>
              <a:t>Presented by: Valon Sopa Student of Computer Science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306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83" y="9121463"/>
            <a:ext cx="136837" cy="1368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3183" y="8824880"/>
            <a:ext cx="136837" cy="136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183" y="8528298"/>
            <a:ext cx="136837" cy="1368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63711" y="4065674"/>
            <a:ext cx="14520709" cy="184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 b="true">
                <a:solidFill>
                  <a:srgbClr val="FEFEF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"Kur të dhënat janë të organizuara, vendimet janë më të mençura."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1045356" y="6750134"/>
            <a:ext cx="3015816" cy="21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"/>
              </a:lnSpc>
            </a:pPr>
            <a:r>
              <a:rPr lang="en-US" sz="12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UNIVERSITETI NENE TERESA - SHKUP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DAGo012oqrw</dc:identifier>
  <dcterms:modified xsi:type="dcterms:W3CDTF">2011-08-01T06:04:30Z</dcterms:modified>
  <cp:revision>1</cp:revision>
  <dc:title>Dark Blue Abstract and Typographic Technology Static Business Presentation</dc:title>
</cp:coreProperties>
</file>